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1" r:id="rId7"/>
    <p:sldId id="300" r:id="rId8"/>
    <p:sldId id="302" r:id="rId9"/>
    <p:sldId id="303" r:id="rId10"/>
    <p:sldId id="304" r:id="rId11"/>
    <p:sldId id="314" r:id="rId12"/>
    <p:sldId id="306" r:id="rId13"/>
    <p:sldId id="307" r:id="rId14"/>
    <p:sldId id="308" r:id="rId15"/>
    <p:sldId id="309" r:id="rId16"/>
    <p:sldId id="310" r:id="rId17"/>
    <p:sldId id="312" r:id="rId18"/>
    <p:sldId id="31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2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5/31/2023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5/31/2023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5/31/2023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5/31/2023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5/31/2023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5/31/2023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5/31/2023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5/31/2023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5/31/2023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5/31/2023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Conference Booking System:</a:t>
            </a:r>
            <a:br>
              <a:rPr lang="en-US" sz="4400" dirty="0">
                <a:solidFill>
                  <a:schemeClr val="tx1"/>
                </a:solidFill>
              </a:rPr>
            </a:br>
            <a:r>
              <a:rPr lang="en-US" sz="4400" dirty="0">
                <a:solidFill>
                  <a:schemeClr val="tx1"/>
                </a:solidFill>
              </a:rPr>
              <a:t>CONFERA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22PMC121</a:t>
            </a:r>
          </a:p>
          <a:p>
            <a:pPr>
              <a:lnSpc>
                <a:spcPct val="100000"/>
              </a:lnSpc>
            </a:pPr>
            <a:r>
              <a:rPr lang="en-US" sz="1600" dirty="0"/>
              <a:t>DEV NAND NAIR</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2E7ACC-C879-138D-523B-3E95D25CF11C}"/>
              </a:ext>
            </a:extLst>
          </p:cNvPr>
          <p:cNvPicPr>
            <a:picLocks noChangeAspect="1"/>
          </p:cNvPicPr>
          <p:nvPr/>
        </p:nvPicPr>
        <p:blipFill rotWithShape="1">
          <a:blip r:embed="rId2"/>
          <a:srcRect t="14025"/>
          <a:stretch/>
        </p:blipFill>
        <p:spPr>
          <a:xfrm>
            <a:off x="1192107" y="1541417"/>
            <a:ext cx="9327847" cy="4511040"/>
          </a:xfrm>
          <a:prstGeom prst="rect">
            <a:avLst/>
          </a:prstGeom>
        </p:spPr>
      </p:pic>
      <p:sp>
        <p:nvSpPr>
          <p:cNvPr id="5" name="TextBox 4">
            <a:extLst>
              <a:ext uri="{FF2B5EF4-FFF2-40B4-BE49-F238E27FC236}">
                <a16:creationId xmlns:a16="http://schemas.microsoft.com/office/drawing/2014/main" id="{6EBDB1D1-02B6-FE1C-2D12-13804D4551A6}"/>
              </a:ext>
            </a:extLst>
          </p:cNvPr>
          <p:cNvSpPr txBox="1"/>
          <p:nvPr/>
        </p:nvSpPr>
        <p:spPr>
          <a:xfrm>
            <a:off x="557350" y="620877"/>
            <a:ext cx="6096000" cy="369332"/>
          </a:xfrm>
          <a:prstGeom prst="rect">
            <a:avLst/>
          </a:prstGeom>
          <a:noFill/>
        </p:spPr>
        <p:txBody>
          <a:bodyPr wrap="square">
            <a:spAutoFit/>
          </a:bodyPr>
          <a:lstStyle/>
          <a:p>
            <a:r>
              <a:rPr lang="en-IN" u="sng" dirty="0"/>
              <a:t>CONFERENCE VENUE LIST</a:t>
            </a:r>
          </a:p>
        </p:txBody>
      </p:sp>
    </p:spTree>
    <p:extLst>
      <p:ext uri="{BB962C8B-B14F-4D97-AF65-F5344CB8AC3E}">
        <p14:creationId xmlns:p14="http://schemas.microsoft.com/office/powerpoint/2010/main" val="314343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1D3B9-27DD-35B4-E3F2-DC9B4A761451}"/>
              </a:ext>
            </a:extLst>
          </p:cNvPr>
          <p:cNvPicPr>
            <a:picLocks noChangeAspect="1"/>
          </p:cNvPicPr>
          <p:nvPr/>
        </p:nvPicPr>
        <p:blipFill rotWithShape="1">
          <a:blip r:embed="rId2"/>
          <a:srcRect t="14077"/>
          <a:stretch/>
        </p:blipFill>
        <p:spPr>
          <a:xfrm>
            <a:off x="1748487" y="1489166"/>
            <a:ext cx="8468603" cy="4093029"/>
          </a:xfrm>
          <a:prstGeom prst="rect">
            <a:avLst/>
          </a:prstGeom>
        </p:spPr>
      </p:pic>
      <p:sp>
        <p:nvSpPr>
          <p:cNvPr id="7" name="TextBox 6">
            <a:extLst>
              <a:ext uri="{FF2B5EF4-FFF2-40B4-BE49-F238E27FC236}">
                <a16:creationId xmlns:a16="http://schemas.microsoft.com/office/drawing/2014/main" id="{960FD873-4344-FAC4-AC4A-84EF24BB797F}"/>
              </a:ext>
            </a:extLst>
          </p:cNvPr>
          <p:cNvSpPr txBox="1"/>
          <p:nvPr/>
        </p:nvSpPr>
        <p:spPr>
          <a:xfrm>
            <a:off x="618309" y="651357"/>
            <a:ext cx="6096000" cy="369332"/>
          </a:xfrm>
          <a:prstGeom prst="rect">
            <a:avLst/>
          </a:prstGeom>
          <a:noFill/>
        </p:spPr>
        <p:txBody>
          <a:bodyPr wrap="square">
            <a:spAutoFit/>
          </a:bodyPr>
          <a:lstStyle/>
          <a:p>
            <a:r>
              <a:rPr lang="en-IN" u="sng" dirty="0"/>
              <a:t>PAYMENT PAGE</a:t>
            </a:r>
          </a:p>
        </p:txBody>
      </p:sp>
    </p:spTree>
    <p:extLst>
      <p:ext uri="{BB962C8B-B14F-4D97-AF65-F5344CB8AC3E}">
        <p14:creationId xmlns:p14="http://schemas.microsoft.com/office/powerpoint/2010/main" val="2072895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179A1E-88BB-F732-0016-910599C04CD3}"/>
              </a:ext>
            </a:extLst>
          </p:cNvPr>
          <p:cNvPicPr>
            <a:picLocks noChangeAspect="1"/>
          </p:cNvPicPr>
          <p:nvPr/>
        </p:nvPicPr>
        <p:blipFill rotWithShape="1">
          <a:blip r:embed="rId2"/>
          <a:srcRect t="14070"/>
          <a:stretch/>
        </p:blipFill>
        <p:spPr>
          <a:xfrm>
            <a:off x="1793965" y="1532709"/>
            <a:ext cx="7846423" cy="3792582"/>
          </a:xfrm>
          <a:prstGeom prst="rect">
            <a:avLst/>
          </a:prstGeom>
        </p:spPr>
      </p:pic>
      <p:sp>
        <p:nvSpPr>
          <p:cNvPr id="5" name="TextBox 4">
            <a:extLst>
              <a:ext uri="{FF2B5EF4-FFF2-40B4-BE49-F238E27FC236}">
                <a16:creationId xmlns:a16="http://schemas.microsoft.com/office/drawing/2014/main" id="{73EAA50F-CE60-8150-2AF6-1D7053687ADD}"/>
              </a:ext>
            </a:extLst>
          </p:cNvPr>
          <p:cNvSpPr txBox="1"/>
          <p:nvPr/>
        </p:nvSpPr>
        <p:spPr>
          <a:xfrm>
            <a:off x="1097280" y="590397"/>
            <a:ext cx="6096000" cy="369332"/>
          </a:xfrm>
          <a:prstGeom prst="rect">
            <a:avLst/>
          </a:prstGeom>
          <a:noFill/>
        </p:spPr>
        <p:txBody>
          <a:bodyPr wrap="square">
            <a:spAutoFit/>
          </a:bodyPr>
          <a:lstStyle/>
          <a:p>
            <a:r>
              <a:rPr lang="en-IN" u="sng" dirty="0"/>
              <a:t>USER PROFILE</a:t>
            </a:r>
          </a:p>
        </p:txBody>
      </p:sp>
    </p:spTree>
    <p:extLst>
      <p:ext uri="{BB962C8B-B14F-4D97-AF65-F5344CB8AC3E}">
        <p14:creationId xmlns:p14="http://schemas.microsoft.com/office/powerpoint/2010/main" val="298808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7A36F-7F5C-B88A-6E8F-70982740BD77}"/>
              </a:ext>
            </a:extLst>
          </p:cNvPr>
          <p:cNvPicPr>
            <a:picLocks noChangeAspect="1"/>
          </p:cNvPicPr>
          <p:nvPr/>
        </p:nvPicPr>
        <p:blipFill rotWithShape="1">
          <a:blip r:embed="rId2"/>
          <a:srcRect t="14791"/>
          <a:stretch/>
        </p:blipFill>
        <p:spPr>
          <a:xfrm>
            <a:off x="1212428" y="1419497"/>
            <a:ext cx="9629744" cy="4615542"/>
          </a:xfrm>
          <a:prstGeom prst="rect">
            <a:avLst/>
          </a:prstGeom>
        </p:spPr>
      </p:pic>
      <p:sp>
        <p:nvSpPr>
          <p:cNvPr id="5" name="TextBox 4">
            <a:extLst>
              <a:ext uri="{FF2B5EF4-FFF2-40B4-BE49-F238E27FC236}">
                <a16:creationId xmlns:a16="http://schemas.microsoft.com/office/drawing/2014/main" id="{51155567-8E73-4CC3-8005-4ED3FFEC3AB6}"/>
              </a:ext>
            </a:extLst>
          </p:cNvPr>
          <p:cNvSpPr txBox="1"/>
          <p:nvPr/>
        </p:nvSpPr>
        <p:spPr>
          <a:xfrm>
            <a:off x="957943" y="1050165"/>
            <a:ext cx="6096000" cy="369332"/>
          </a:xfrm>
          <a:prstGeom prst="rect">
            <a:avLst/>
          </a:prstGeom>
          <a:noFill/>
        </p:spPr>
        <p:txBody>
          <a:bodyPr wrap="square">
            <a:spAutoFit/>
          </a:bodyPr>
          <a:lstStyle/>
          <a:p>
            <a:r>
              <a:rPr lang="en-IN" u="sng" dirty="0"/>
              <a:t>CONTACT DETAILS</a:t>
            </a:r>
          </a:p>
        </p:txBody>
      </p:sp>
    </p:spTree>
    <p:extLst>
      <p:ext uri="{BB962C8B-B14F-4D97-AF65-F5344CB8AC3E}">
        <p14:creationId xmlns:p14="http://schemas.microsoft.com/office/powerpoint/2010/main" val="116099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BCF89F-1CE3-B1E7-E8AA-998B83B0B3AB}"/>
              </a:ext>
            </a:extLst>
          </p:cNvPr>
          <p:cNvPicPr>
            <a:picLocks noChangeAspect="1"/>
          </p:cNvPicPr>
          <p:nvPr/>
        </p:nvPicPr>
        <p:blipFill rotWithShape="1">
          <a:blip r:embed="rId2"/>
          <a:srcRect t="14092"/>
          <a:stretch/>
        </p:blipFill>
        <p:spPr>
          <a:xfrm>
            <a:off x="1161143" y="1267879"/>
            <a:ext cx="8871131" cy="4286794"/>
          </a:xfrm>
          <a:prstGeom prst="rect">
            <a:avLst/>
          </a:prstGeom>
        </p:spPr>
      </p:pic>
      <p:sp>
        <p:nvSpPr>
          <p:cNvPr id="5" name="TextBox 4">
            <a:extLst>
              <a:ext uri="{FF2B5EF4-FFF2-40B4-BE49-F238E27FC236}">
                <a16:creationId xmlns:a16="http://schemas.microsoft.com/office/drawing/2014/main" id="{8E56A25A-01E3-837E-73D8-1147B3C9D954}"/>
              </a:ext>
            </a:extLst>
          </p:cNvPr>
          <p:cNvSpPr txBox="1"/>
          <p:nvPr/>
        </p:nvSpPr>
        <p:spPr>
          <a:xfrm>
            <a:off x="940525" y="294305"/>
            <a:ext cx="6096000" cy="369332"/>
          </a:xfrm>
          <a:prstGeom prst="rect">
            <a:avLst/>
          </a:prstGeom>
          <a:noFill/>
        </p:spPr>
        <p:txBody>
          <a:bodyPr wrap="square">
            <a:spAutoFit/>
          </a:bodyPr>
          <a:lstStyle/>
          <a:p>
            <a:r>
              <a:rPr lang="en-US" u="sng" dirty="0"/>
              <a:t>ADMIN PANEL</a:t>
            </a:r>
            <a:endParaRPr lang="en-IN" u="sng" dirty="0"/>
          </a:p>
        </p:txBody>
      </p:sp>
    </p:spTree>
    <p:extLst>
      <p:ext uri="{BB962C8B-B14F-4D97-AF65-F5344CB8AC3E}">
        <p14:creationId xmlns:p14="http://schemas.microsoft.com/office/powerpoint/2010/main" val="315691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2C16F-111A-8C7C-F60B-FAA769E11950}"/>
              </a:ext>
            </a:extLst>
          </p:cNvPr>
          <p:cNvSpPr txBox="1"/>
          <p:nvPr/>
        </p:nvSpPr>
        <p:spPr>
          <a:xfrm>
            <a:off x="4040778" y="2782669"/>
            <a:ext cx="9178834" cy="646331"/>
          </a:xfrm>
          <a:prstGeom prst="rect">
            <a:avLst/>
          </a:prstGeom>
          <a:noFill/>
        </p:spPr>
        <p:txBody>
          <a:bodyPr wrap="square" rtlCol="0">
            <a:spAutoFit/>
          </a:bodyPr>
          <a:lstStyle/>
          <a:p>
            <a:r>
              <a:rPr lang="en-IN" sz="3600" dirty="0"/>
              <a:t>THANK YOU</a:t>
            </a:r>
          </a:p>
        </p:txBody>
      </p:sp>
    </p:spTree>
    <p:extLst>
      <p:ext uri="{BB962C8B-B14F-4D97-AF65-F5344CB8AC3E}">
        <p14:creationId xmlns:p14="http://schemas.microsoft.com/office/powerpoint/2010/main" val="333535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6" y="487679"/>
            <a:ext cx="3692434" cy="369332"/>
          </a:xfrm>
          <a:prstGeom prst="rect">
            <a:avLst/>
          </a:prstGeom>
          <a:noFill/>
        </p:spPr>
        <p:txBody>
          <a:bodyPr wrap="square" rtlCol="0">
            <a:spAutoFit/>
          </a:bodyPr>
          <a:lstStyle/>
          <a:p>
            <a:r>
              <a:rPr lang="en-IN" dirty="0">
                <a:latin typeface="Arial Black" panose="020B0A04020102020204" pitchFamily="34" charset="0"/>
              </a:rPr>
              <a:t>ABSTRACT</a:t>
            </a:r>
          </a:p>
        </p:txBody>
      </p:sp>
      <p:sp>
        <p:nvSpPr>
          <p:cNvPr id="3" name="TextBox 2">
            <a:extLst>
              <a:ext uri="{FF2B5EF4-FFF2-40B4-BE49-F238E27FC236}">
                <a16:creationId xmlns:a16="http://schemas.microsoft.com/office/drawing/2014/main" id="{CF9FD614-F2CA-B3DB-CC2B-AF2616115CC2}"/>
              </a:ext>
            </a:extLst>
          </p:cNvPr>
          <p:cNvSpPr txBox="1"/>
          <p:nvPr/>
        </p:nvSpPr>
        <p:spPr>
          <a:xfrm>
            <a:off x="243841" y="1328057"/>
            <a:ext cx="925721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conference management system is a web-based platform designed to streamline the process of organizing and attending conferences. It provides users with features such as conference listings, online registration and booking, venue management, payment integration, and user profile management. The system aims to simplify the conference management workflow, enhance user experience, and improve overall efficiency. By automating tasks and providing convenient tools, the system facilitates seamless communication, efficient resource allocation, and easy access to conference information. With its user-friendly interface and comprehensive functionalities, the conference management system offers a centralized platform for organizers and attendees to efficiently manage and participate in conferences.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4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5" y="487679"/>
            <a:ext cx="4058193" cy="369332"/>
          </a:xfrm>
          <a:prstGeom prst="rect">
            <a:avLst/>
          </a:prstGeom>
          <a:noFill/>
        </p:spPr>
        <p:txBody>
          <a:bodyPr wrap="square" rtlCol="0">
            <a:spAutoFit/>
          </a:bodyPr>
          <a:lstStyle/>
          <a:p>
            <a:r>
              <a:rPr lang="en-IN" dirty="0">
                <a:latin typeface="Arial Black" panose="020B0A04020102020204" pitchFamily="34" charset="0"/>
              </a:rPr>
              <a:t>FEATURES AND HIGHLIGHTS</a:t>
            </a:r>
          </a:p>
        </p:txBody>
      </p:sp>
      <p:sp>
        <p:nvSpPr>
          <p:cNvPr id="3" name="TextBox 2">
            <a:extLst>
              <a:ext uri="{FF2B5EF4-FFF2-40B4-BE49-F238E27FC236}">
                <a16:creationId xmlns:a16="http://schemas.microsoft.com/office/drawing/2014/main" id="{CF9FD614-F2CA-B3DB-CC2B-AF2616115CC2}"/>
              </a:ext>
            </a:extLst>
          </p:cNvPr>
          <p:cNvSpPr txBox="1"/>
          <p:nvPr/>
        </p:nvSpPr>
        <p:spPr>
          <a:xfrm>
            <a:off x="513808" y="1014549"/>
            <a:ext cx="9257210" cy="729430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register and login to the system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search venues based on state and city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book the venue and do the payment online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view the booking history in the user profile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contact the event management team through the contact details which is provided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users can log into the admin panel and they can: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Users can logout of the system</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Website has a user friendly and responsive user interface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6E849D2-644B-E355-0979-1CFD685BBE69}"/>
              </a:ext>
            </a:extLst>
          </p:cNvPr>
          <p:cNvSpPr txBox="1"/>
          <p:nvPr/>
        </p:nvSpPr>
        <p:spPr>
          <a:xfrm>
            <a:off x="1894113" y="4126742"/>
            <a:ext cx="4585063"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Add users and conference venues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Modify user’s details and conference details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Delete users and conferences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availability of venues</a:t>
            </a:r>
          </a:p>
          <a:p>
            <a:endParaRPr lang="en-IN" dirty="0"/>
          </a:p>
        </p:txBody>
      </p:sp>
    </p:spTree>
    <p:extLst>
      <p:ext uri="{BB962C8B-B14F-4D97-AF65-F5344CB8AC3E}">
        <p14:creationId xmlns:p14="http://schemas.microsoft.com/office/powerpoint/2010/main" val="312715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6" y="487679"/>
            <a:ext cx="3692434" cy="369332"/>
          </a:xfrm>
          <a:prstGeom prst="rect">
            <a:avLst/>
          </a:prstGeom>
          <a:noFill/>
        </p:spPr>
        <p:txBody>
          <a:bodyPr wrap="square" rtlCol="0">
            <a:spAutoFit/>
          </a:bodyPr>
          <a:lstStyle/>
          <a:p>
            <a:r>
              <a:rPr lang="en-IN" dirty="0">
                <a:latin typeface="Arial Black" panose="020B0A04020102020204" pitchFamily="34" charset="0"/>
              </a:rPr>
              <a:t>PROJECT REQUIREMENTS</a:t>
            </a:r>
          </a:p>
        </p:txBody>
      </p:sp>
      <p:sp>
        <p:nvSpPr>
          <p:cNvPr id="3" name="TextBox 2">
            <a:extLst>
              <a:ext uri="{FF2B5EF4-FFF2-40B4-BE49-F238E27FC236}">
                <a16:creationId xmlns:a16="http://schemas.microsoft.com/office/drawing/2014/main" id="{CF9FD614-F2CA-B3DB-CC2B-AF2616115CC2}"/>
              </a:ext>
            </a:extLst>
          </p:cNvPr>
          <p:cNvSpPr txBox="1"/>
          <p:nvPr/>
        </p:nvSpPr>
        <p:spPr>
          <a:xfrm>
            <a:off x="513808" y="1014549"/>
            <a:ext cx="9257210" cy="535531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registration login and logout functionalities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Conference listings and management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Online registration and booking for conferences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Venue management for conferences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Integration of payment system for conference bookings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profile to view booking history and conference venue details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panel for system management and control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Responsive design for seamless access on various devices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Implementation of security measures to protect user data</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Testing and quality assurance for bug-free performance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61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6" y="487679"/>
            <a:ext cx="4563290" cy="369332"/>
          </a:xfrm>
          <a:prstGeom prst="rect">
            <a:avLst/>
          </a:prstGeom>
          <a:noFill/>
        </p:spPr>
        <p:txBody>
          <a:bodyPr wrap="square" rtlCol="0">
            <a:spAutoFit/>
          </a:bodyPr>
          <a:lstStyle/>
          <a:p>
            <a:r>
              <a:rPr lang="en-IN" dirty="0">
                <a:latin typeface="Arial Black" panose="020B0A04020102020204" pitchFamily="34" charset="0"/>
              </a:rPr>
              <a:t>TECHNICAL ASPECTS OF DJANGO</a:t>
            </a:r>
          </a:p>
        </p:txBody>
      </p:sp>
      <p:sp>
        <p:nvSpPr>
          <p:cNvPr id="5" name="TextBox 4">
            <a:extLst>
              <a:ext uri="{FF2B5EF4-FFF2-40B4-BE49-F238E27FC236}">
                <a16:creationId xmlns:a16="http://schemas.microsoft.com/office/drawing/2014/main" id="{8872CB37-5037-60CF-5515-4CED83D41905}"/>
              </a:ext>
            </a:extLst>
          </p:cNvPr>
          <p:cNvSpPr txBox="1"/>
          <p:nvPr/>
        </p:nvSpPr>
        <p:spPr>
          <a:xfrm>
            <a:off x="687977" y="1272179"/>
            <a:ext cx="6096000" cy="2862322"/>
          </a:xfrm>
          <a:prstGeom prst="rect">
            <a:avLst/>
          </a:prstGeom>
          <a:noFill/>
        </p:spPr>
        <p:txBody>
          <a:bodyPr wrap="square">
            <a:spAutoFit/>
          </a:bodyPr>
          <a:lstStyle/>
          <a:p>
            <a:pPr marL="285750" indent="-285750">
              <a:buFont typeface="Arial" panose="020B0604020202020204" pitchFamily="34" charset="0"/>
              <a:buChar char="•"/>
            </a:pPr>
            <a:r>
              <a:rPr lang="en-US" dirty="0"/>
              <a:t>PRESENTATION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APPLICATION LAYER</a:t>
            </a:r>
          </a:p>
        </p:txBody>
      </p:sp>
      <p:sp>
        <p:nvSpPr>
          <p:cNvPr id="7" name="TextBox 6">
            <a:extLst>
              <a:ext uri="{FF2B5EF4-FFF2-40B4-BE49-F238E27FC236}">
                <a16:creationId xmlns:a16="http://schemas.microsoft.com/office/drawing/2014/main" id="{8720D3EF-D9A9-704E-3056-B900A0AF2B42}"/>
              </a:ext>
            </a:extLst>
          </p:cNvPr>
          <p:cNvSpPr txBox="1"/>
          <p:nvPr/>
        </p:nvSpPr>
        <p:spPr>
          <a:xfrm>
            <a:off x="1201783" y="1654518"/>
            <a:ext cx="6096000" cy="2031325"/>
          </a:xfrm>
          <a:prstGeom prst="rect">
            <a:avLst/>
          </a:prstGeom>
          <a:noFill/>
        </p:spPr>
        <p:txBody>
          <a:bodyPr wrap="square">
            <a:spAutoFit/>
          </a:bodyPr>
          <a:lstStyle/>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•User Interface (UI): This layer includes the components that interact with users, such as web pages or mobile app screens.</a:t>
            </a: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•Django Templates: Django's built-in template engine allows you to define HTML templates that render dynamic content and interact with the back-end.</a:t>
            </a: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Jazzmin</a:t>
            </a:r>
            <a:r>
              <a:rPr lang="en-IN" dirty="0">
                <a:latin typeface="Times New Roman" panose="02020603050405020304" pitchFamily="18" charset="0"/>
                <a:cs typeface="Times New Roman" panose="02020603050405020304" pitchFamily="18" charset="0"/>
              </a:rPr>
              <a:t> package: </a:t>
            </a:r>
            <a:r>
              <a:rPr lang="en-IN" dirty="0" err="1">
                <a:latin typeface="Times New Roman" panose="02020603050405020304" pitchFamily="18" charset="0"/>
                <a:cs typeface="Times New Roman" panose="02020603050405020304" pitchFamily="18" charset="0"/>
              </a:rPr>
              <a:t>Jazzmin</a:t>
            </a:r>
            <a:r>
              <a:rPr lang="en-IN" dirty="0">
                <a:latin typeface="Times New Roman" panose="02020603050405020304" pitchFamily="18" charset="0"/>
                <a:cs typeface="Times New Roman" panose="02020603050405020304" pitchFamily="18" charset="0"/>
              </a:rPr>
              <a:t> provides a very interactive Django admin panel GUI</a:t>
            </a:r>
          </a:p>
        </p:txBody>
      </p:sp>
      <p:sp>
        <p:nvSpPr>
          <p:cNvPr id="9" name="TextBox 8">
            <a:extLst>
              <a:ext uri="{FF2B5EF4-FFF2-40B4-BE49-F238E27FC236}">
                <a16:creationId xmlns:a16="http://schemas.microsoft.com/office/drawing/2014/main" id="{EEECB480-667B-F5F6-9EB9-96F026214747}"/>
              </a:ext>
            </a:extLst>
          </p:cNvPr>
          <p:cNvSpPr txBox="1"/>
          <p:nvPr/>
        </p:nvSpPr>
        <p:spPr>
          <a:xfrm>
            <a:off x="1201783" y="4187819"/>
            <a:ext cx="6096000" cy="1754326"/>
          </a:xfrm>
          <a:prstGeom prst="rect">
            <a:avLst/>
          </a:prstGeom>
          <a:noFill/>
        </p:spPr>
        <p:txBody>
          <a:bodyPr wrap="square">
            <a:spAutoFit/>
          </a:bodyPr>
          <a:lstStyle/>
          <a:p>
            <a:pPr marL="285750" indent="-285750" algn="just">
              <a:buFont typeface="Wingdings" panose="05000000000000000000" pitchFamily="2" charset="2"/>
              <a:buChar char="Ø"/>
            </a:pPr>
            <a:r>
              <a:rPr lang="en-US" dirty="0"/>
              <a:t>•Django: Django serves as the back-end framework, handling HTTP requests, routing, and managing the application's business logic .Django Views receive requests from the user interface, process data, and generate appropriate responses. They interact with models, services, and external APIs as needed.</a:t>
            </a:r>
          </a:p>
        </p:txBody>
      </p:sp>
    </p:spTree>
    <p:extLst>
      <p:ext uri="{BB962C8B-B14F-4D97-AF65-F5344CB8AC3E}">
        <p14:creationId xmlns:p14="http://schemas.microsoft.com/office/powerpoint/2010/main" val="269409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3AE0B5-B581-18D2-D19A-12794D962CBE}"/>
              </a:ext>
            </a:extLst>
          </p:cNvPr>
          <p:cNvSpPr txBox="1"/>
          <p:nvPr/>
        </p:nvSpPr>
        <p:spPr>
          <a:xfrm>
            <a:off x="679269" y="250763"/>
            <a:ext cx="6096000" cy="369332"/>
          </a:xfrm>
          <a:prstGeom prst="rect">
            <a:avLst/>
          </a:prstGeom>
          <a:noFill/>
        </p:spPr>
        <p:txBody>
          <a:bodyPr wrap="square">
            <a:spAutoFit/>
          </a:bodyPr>
          <a:lstStyle/>
          <a:p>
            <a:r>
              <a:rPr lang="en-IN" dirty="0">
                <a:latin typeface="Arial Black" panose="020B0A04020102020204" pitchFamily="34" charset="0"/>
              </a:rPr>
              <a:t>CLASS DIAGRAM OF DATABASE</a:t>
            </a:r>
          </a:p>
        </p:txBody>
      </p:sp>
      <p:pic>
        <p:nvPicPr>
          <p:cNvPr id="5" name="Picture 4">
            <a:extLst>
              <a:ext uri="{FF2B5EF4-FFF2-40B4-BE49-F238E27FC236}">
                <a16:creationId xmlns:a16="http://schemas.microsoft.com/office/drawing/2014/main" id="{8F288436-51FB-2B0D-3388-A98208EA3431}"/>
              </a:ext>
            </a:extLst>
          </p:cNvPr>
          <p:cNvPicPr>
            <a:picLocks noChangeAspect="1"/>
          </p:cNvPicPr>
          <p:nvPr/>
        </p:nvPicPr>
        <p:blipFill>
          <a:blip r:embed="rId2"/>
          <a:stretch>
            <a:fillRect/>
          </a:stretch>
        </p:blipFill>
        <p:spPr>
          <a:xfrm>
            <a:off x="6091237" y="3424237"/>
            <a:ext cx="9525" cy="9525"/>
          </a:xfrm>
          <a:prstGeom prst="rect">
            <a:avLst/>
          </a:prstGeom>
        </p:spPr>
      </p:pic>
      <p:pic>
        <p:nvPicPr>
          <p:cNvPr id="7" name="Picture 6">
            <a:extLst>
              <a:ext uri="{FF2B5EF4-FFF2-40B4-BE49-F238E27FC236}">
                <a16:creationId xmlns:a16="http://schemas.microsoft.com/office/drawing/2014/main" id="{F606A18F-7AA0-6432-986F-BF87AD2F3494}"/>
              </a:ext>
            </a:extLst>
          </p:cNvPr>
          <p:cNvPicPr>
            <a:picLocks noChangeAspect="1"/>
          </p:cNvPicPr>
          <p:nvPr/>
        </p:nvPicPr>
        <p:blipFill>
          <a:blip r:embed="rId2"/>
          <a:stretch>
            <a:fillRect/>
          </a:stretch>
        </p:blipFill>
        <p:spPr>
          <a:xfrm>
            <a:off x="3161211" y="1896291"/>
            <a:ext cx="5608320" cy="2693126"/>
          </a:xfrm>
          <a:prstGeom prst="rect">
            <a:avLst/>
          </a:prstGeom>
        </p:spPr>
      </p:pic>
      <p:pic>
        <p:nvPicPr>
          <p:cNvPr id="9" name="Picture 8">
            <a:extLst>
              <a:ext uri="{FF2B5EF4-FFF2-40B4-BE49-F238E27FC236}">
                <a16:creationId xmlns:a16="http://schemas.microsoft.com/office/drawing/2014/main" id="{663E0103-8D03-1F1C-0852-655F31ACAA12}"/>
              </a:ext>
            </a:extLst>
          </p:cNvPr>
          <p:cNvPicPr>
            <a:picLocks noChangeAspect="1"/>
          </p:cNvPicPr>
          <p:nvPr/>
        </p:nvPicPr>
        <p:blipFill>
          <a:blip r:embed="rId3"/>
          <a:stretch>
            <a:fillRect/>
          </a:stretch>
        </p:blipFill>
        <p:spPr>
          <a:xfrm>
            <a:off x="1010194" y="1609724"/>
            <a:ext cx="8795793" cy="4313213"/>
          </a:xfrm>
          <a:prstGeom prst="rect">
            <a:avLst/>
          </a:prstGeom>
        </p:spPr>
      </p:pic>
    </p:spTree>
    <p:extLst>
      <p:ext uri="{BB962C8B-B14F-4D97-AF65-F5344CB8AC3E}">
        <p14:creationId xmlns:p14="http://schemas.microsoft.com/office/powerpoint/2010/main" val="205434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5" y="487679"/>
            <a:ext cx="5860867" cy="369332"/>
          </a:xfrm>
          <a:prstGeom prst="rect">
            <a:avLst/>
          </a:prstGeom>
          <a:noFill/>
        </p:spPr>
        <p:txBody>
          <a:bodyPr wrap="square" rtlCol="0">
            <a:spAutoFit/>
          </a:bodyPr>
          <a:lstStyle/>
          <a:p>
            <a:r>
              <a:rPr lang="en-IN" dirty="0">
                <a:latin typeface="Arial Black" panose="020B0A04020102020204" pitchFamily="34" charset="0"/>
              </a:rPr>
              <a:t>CHALLEGES FACED DURING DEVOLOPMENT</a:t>
            </a:r>
          </a:p>
        </p:txBody>
      </p:sp>
      <p:sp>
        <p:nvSpPr>
          <p:cNvPr id="5" name="TextBox 4">
            <a:extLst>
              <a:ext uri="{FF2B5EF4-FFF2-40B4-BE49-F238E27FC236}">
                <a16:creationId xmlns:a16="http://schemas.microsoft.com/office/drawing/2014/main" id="{52F29B95-ED58-974B-0B57-F0730EA2A639}"/>
              </a:ext>
            </a:extLst>
          </p:cNvPr>
          <p:cNvSpPr txBox="1"/>
          <p:nvPr/>
        </p:nvSpPr>
        <p:spPr>
          <a:xfrm>
            <a:off x="600891" y="1340678"/>
            <a:ext cx="10485120" cy="4612032"/>
          </a:xfrm>
          <a:prstGeom prst="rect">
            <a:avLst/>
          </a:prstGeom>
          <a:noFill/>
        </p:spPr>
        <p:txBody>
          <a:bodyPr wrap="square">
            <a:spAutoFit/>
          </a:bodyPr>
          <a:lstStyle/>
          <a:p>
            <a:pPr>
              <a:lnSpc>
                <a:spcPct val="150000"/>
              </a:lnSpc>
            </a:pPr>
            <a:r>
              <a:rPr lang="en-US" dirty="0"/>
              <a:t>Developing a conference management system with login registration, conference booking, venue searching, payment, user profile, and an admin panel using Django can be challenging for beginners. Some key challenges include</a:t>
            </a:r>
          </a:p>
          <a:p>
            <a:pPr marL="285750" indent="-285750">
              <a:lnSpc>
                <a:spcPct val="150000"/>
              </a:lnSpc>
              <a:buFont typeface="Arial" panose="020B0604020202020204" pitchFamily="34" charset="0"/>
              <a:buChar char="•"/>
            </a:pPr>
            <a:r>
              <a:rPr lang="en-US" dirty="0"/>
              <a:t> authentication, </a:t>
            </a:r>
          </a:p>
          <a:p>
            <a:pPr marL="285750" indent="-285750">
              <a:lnSpc>
                <a:spcPct val="150000"/>
              </a:lnSpc>
              <a:buFont typeface="Arial" panose="020B0604020202020204" pitchFamily="34" charset="0"/>
              <a:buChar char="•"/>
            </a:pPr>
            <a:r>
              <a:rPr lang="en-US" dirty="0"/>
              <a:t> implementing booking and searching features, </a:t>
            </a:r>
          </a:p>
          <a:p>
            <a:pPr marL="285750" indent="-285750">
              <a:lnSpc>
                <a:spcPct val="150000"/>
              </a:lnSpc>
              <a:buFont typeface="Arial" panose="020B0604020202020204" pitchFamily="34" charset="0"/>
              <a:buChar char="•"/>
            </a:pPr>
            <a:r>
              <a:rPr lang="en-US" dirty="0"/>
              <a:t> integrating payment systems,</a:t>
            </a:r>
          </a:p>
          <a:p>
            <a:pPr marL="285750" indent="-285750">
              <a:lnSpc>
                <a:spcPct val="150000"/>
              </a:lnSpc>
              <a:buFont typeface="Arial" panose="020B0604020202020204" pitchFamily="34" charset="0"/>
              <a:buChar char="•"/>
            </a:pPr>
            <a:r>
              <a:rPr lang="en-US" dirty="0"/>
              <a:t> managing user profiles,</a:t>
            </a:r>
          </a:p>
          <a:p>
            <a:pPr marL="285750" indent="-285750">
              <a:lnSpc>
                <a:spcPct val="150000"/>
              </a:lnSpc>
              <a:buFont typeface="Arial" panose="020B0604020202020204" pitchFamily="34" charset="0"/>
              <a:buChar char="•"/>
            </a:pPr>
            <a:r>
              <a:rPr lang="en-US" dirty="0"/>
              <a:t> testing and validation,</a:t>
            </a:r>
          </a:p>
          <a:p>
            <a:pPr marL="285750" indent="-285750">
              <a:lnSpc>
                <a:spcPct val="150000"/>
              </a:lnSpc>
              <a:buFont typeface="Arial" panose="020B0604020202020204" pitchFamily="34" charset="0"/>
              <a:buChar char="•"/>
            </a:pPr>
            <a:r>
              <a:rPr lang="en-US" dirty="0"/>
              <a:t> focusing on user experience, </a:t>
            </a:r>
          </a:p>
          <a:p>
            <a:pPr>
              <a:lnSpc>
                <a:spcPct val="150000"/>
              </a:lnSpc>
            </a:pPr>
            <a:r>
              <a:rPr lang="en-US" dirty="0"/>
              <a:t> However, by following Django's documentation, breaking tasks into smaller steps, and seeking help from online resources, beginners can overcome these challenges and gain valuable experience in the process.</a:t>
            </a:r>
            <a:endParaRPr lang="en-IN" dirty="0"/>
          </a:p>
        </p:txBody>
      </p:sp>
    </p:spTree>
    <p:extLst>
      <p:ext uri="{BB962C8B-B14F-4D97-AF65-F5344CB8AC3E}">
        <p14:creationId xmlns:p14="http://schemas.microsoft.com/office/powerpoint/2010/main" val="306715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5" y="487679"/>
            <a:ext cx="5860867" cy="369332"/>
          </a:xfrm>
          <a:prstGeom prst="rect">
            <a:avLst/>
          </a:prstGeom>
          <a:noFill/>
        </p:spPr>
        <p:txBody>
          <a:bodyPr wrap="square" rtlCol="0">
            <a:spAutoFit/>
          </a:bodyPr>
          <a:lstStyle/>
          <a:p>
            <a:r>
              <a:rPr lang="en-US" dirty="0">
                <a:latin typeface="Arial Black" panose="020B0A04020102020204" pitchFamily="34" charset="0"/>
              </a:rPr>
              <a:t>F</a:t>
            </a:r>
            <a:r>
              <a:rPr lang="en-IN" dirty="0">
                <a:latin typeface="Arial Black" panose="020B0A04020102020204" pitchFamily="34" charset="0"/>
              </a:rPr>
              <a:t>UTURE ENHANCEMENTS</a:t>
            </a:r>
          </a:p>
        </p:txBody>
      </p:sp>
      <p:sp>
        <p:nvSpPr>
          <p:cNvPr id="5" name="TextBox 4">
            <a:extLst>
              <a:ext uri="{FF2B5EF4-FFF2-40B4-BE49-F238E27FC236}">
                <a16:creationId xmlns:a16="http://schemas.microsoft.com/office/drawing/2014/main" id="{52F29B95-ED58-974B-0B57-F0730EA2A639}"/>
              </a:ext>
            </a:extLst>
          </p:cNvPr>
          <p:cNvSpPr txBox="1"/>
          <p:nvPr/>
        </p:nvSpPr>
        <p:spPr>
          <a:xfrm>
            <a:off x="531221" y="857011"/>
            <a:ext cx="11321143" cy="4191981"/>
          </a:xfrm>
          <a:prstGeom prst="rect">
            <a:avLst/>
          </a:prstGeom>
          <a:noFill/>
        </p:spPr>
        <p:txBody>
          <a:bodyPr wrap="square">
            <a:spAutoFit/>
          </a:bodyPr>
          <a:lstStyle/>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Mobile Application</a:t>
            </a:r>
            <a:endParaRPr lang="en-IN" sz="20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Additional Booking Options</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More Payment Option Integration</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Advanced Reporting and Analytics</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Social Media Integration</a:t>
            </a:r>
            <a:endParaRPr lang="en-US" sz="2000" dirty="0">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Feedback and Rating System</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Integration with Calendar Platforms</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Automated Reminders and Notifications</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Create Conference Hall Owner Page</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8057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F1A8CC-69C2-C2FB-718A-90A90E5E08CE}"/>
              </a:ext>
            </a:extLst>
          </p:cNvPr>
          <p:cNvSpPr txBox="1"/>
          <p:nvPr/>
        </p:nvSpPr>
        <p:spPr>
          <a:xfrm>
            <a:off x="1031965" y="657497"/>
            <a:ext cx="1449977" cy="369332"/>
          </a:xfrm>
          <a:prstGeom prst="rect">
            <a:avLst/>
          </a:prstGeom>
          <a:noFill/>
        </p:spPr>
        <p:txBody>
          <a:bodyPr wrap="square" rtlCol="0">
            <a:spAutoFit/>
          </a:bodyPr>
          <a:lstStyle/>
          <a:p>
            <a:r>
              <a:rPr lang="en-IN" u="sng" dirty="0"/>
              <a:t>HOME PAGE</a:t>
            </a:r>
          </a:p>
        </p:txBody>
      </p:sp>
      <p:pic>
        <p:nvPicPr>
          <p:cNvPr id="5" name="Picture 4">
            <a:extLst>
              <a:ext uri="{FF2B5EF4-FFF2-40B4-BE49-F238E27FC236}">
                <a16:creationId xmlns:a16="http://schemas.microsoft.com/office/drawing/2014/main" id="{9FB45AC8-334B-3B62-7537-10CA04D5C88E}"/>
              </a:ext>
            </a:extLst>
          </p:cNvPr>
          <p:cNvPicPr>
            <a:picLocks noChangeAspect="1"/>
          </p:cNvPicPr>
          <p:nvPr/>
        </p:nvPicPr>
        <p:blipFill rotWithShape="1">
          <a:blip r:embed="rId2"/>
          <a:srcRect t="14440"/>
          <a:stretch/>
        </p:blipFill>
        <p:spPr>
          <a:xfrm>
            <a:off x="500742" y="1706880"/>
            <a:ext cx="5595258" cy="2692854"/>
          </a:xfrm>
          <a:prstGeom prst="rect">
            <a:avLst/>
          </a:prstGeom>
        </p:spPr>
      </p:pic>
      <p:pic>
        <p:nvPicPr>
          <p:cNvPr id="7" name="Picture 6">
            <a:extLst>
              <a:ext uri="{FF2B5EF4-FFF2-40B4-BE49-F238E27FC236}">
                <a16:creationId xmlns:a16="http://schemas.microsoft.com/office/drawing/2014/main" id="{79C2EDC8-3A90-FA45-47AA-40B897C87BA5}"/>
              </a:ext>
            </a:extLst>
          </p:cNvPr>
          <p:cNvPicPr>
            <a:picLocks noChangeAspect="1"/>
          </p:cNvPicPr>
          <p:nvPr/>
        </p:nvPicPr>
        <p:blipFill rotWithShape="1">
          <a:blip r:embed="rId3"/>
          <a:srcRect t="12881"/>
          <a:stretch/>
        </p:blipFill>
        <p:spPr>
          <a:xfrm>
            <a:off x="6409508" y="3224212"/>
            <a:ext cx="5495109" cy="2692854"/>
          </a:xfrm>
          <a:prstGeom prst="rect">
            <a:avLst/>
          </a:prstGeom>
        </p:spPr>
      </p:pic>
    </p:spTree>
    <p:extLst>
      <p:ext uri="{BB962C8B-B14F-4D97-AF65-F5344CB8AC3E}">
        <p14:creationId xmlns:p14="http://schemas.microsoft.com/office/powerpoint/2010/main" val="198126464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{0893D753-0666-4227-A59E-AADB6344ECF1}tf22712842_win32</Template>
  <TotalTime>827</TotalTime>
  <Words>580</Words>
  <Application>Microsoft Office PowerPoint</Application>
  <PresentationFormat>Widescreen</PresentationFormat>
  <Paragraphs>96</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Bookman Old Style</vt:lpstr>
      <vt:lpstr>Calibri</vt:lpstr>
      <vt:lpstr>Franklin Gothic Book</vt:lpstr>
      <vt:lpstr>Symbol</vt:lpstr>
      <vt:lpstr>Times New Roman</vt:lpstr>
      <vt:lpstr>Wingdings</vt:lpstr>
      <vt:lpstr>1_RetrospectVTI</vt:lpstr>
      <vt:lpstr>Conference Booking System: CONFERA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Conference Booking System: CONFERA</dc:title>
  <dc:creator>Dev Nand Nair</dc:creator>
  <cp:lastModifiedBy>Dev Nand Nair</cp:lastModifiedBy>
  <cp:revision>15</cp:revision>
  <dcterms:created xsi:type="dcterms:W3CDTF">2023-05-27T07:09:51Z</dcterms:created>
  <dcterms:modified xsi:type="dcterms:W3CDTF">2023-05-31T17:10:42Z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